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32404050" cy="43205400"/>
  <p:notesSz cx="6858000" cy="9144000"/>
  <p:defaultTextStyle>
    <a:defPPr lvl="0">
      <a:defRPr lang="pt-BR"/>
    </a:defPPr>
    <a:lvl1pPr lvl="0" algn="l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1pPr>
    <a:lvl2pPr marL="685800" lvl="1" indent="-228600" algn="l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2pPr>
    <a:lvl3pPr marL="1371600" lvl="2" indent="-457200" algn="l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3pPr>
    <a:lvl4pPr marL="2057400" lvl="3" indent="-685800" algn="l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4pPr>
    <a:lvl5pPr marL="2743200" lvl="4" indent="-914400" algn="l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5pPr>
    <a:lvl6pPr marL="2286000" lvl="5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6pPr>
    <a:lvl7pPr marL="2743200" lvl="6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7pPr>
    <a:lvl8pPr marL="3200400" lvl="7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8pPr>
    <a:lvl9pPr marL="3657600" lvl="8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000000"/>
          </p15:clr>
        </p15:guide>
        <p15:guide id="2" orient="horz" pos="8074">
          <p15:clr>
            <a:srgbClr val="000000"/>
          </p15:clr>
        </p15:guide>
        <p15:guide id="3" orient="horz" pos="3357">
          <p15:clr>
            <a:srgbClr val="000000"/>
          </p15:clr>
        </p15:guide>
        <p15:guide id="4" pos="10206">
          <p15:clr>
            <a:srgbClr val="000000"/>
          </p15:clr>
        </p15:guide>
        <p15:guide id="5" pos="9888">
          <p15:clr>
            <a:srgbClr val="000000"/>
          </p15:clr>
        </p15:guide>
        <p15:guide id="6" pos="862">
          <p15:clr>
            <a:srgbClr val="000000"/>
          </p15:clr>
        </p15:guide>
        <p15:guide id="7" pos="11249">
          <p15:clr>
            <a:srgbClr val="000000"/>
          </p15:clr>
        </p15:guide>
        <p15:guide id="8" pos="1955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6" autoAdjust="0"/>
    <p:restoredTop sz="94660"/>
  </p:normalViewPr>
  <p:slideViewPr>
    <p:cSldViewPr snapToGrid="0">
      <p:cViewPr>
        <p:scale>
          <a:sx n="20" d="100"/>
          <a:sy n="20" d="100"/>
        </p:scale>
        <p:origin x="1320" y="0"/>
      </p:cViewPr>
      <p:guideLst>
        <p:guide orient="horz" pos="13608"/>
        <p:guide orient="horz" pos="8074"/>
        <p:guide orient="horz" pos="3357"/>
        <p:guide pos="10206"/>
        <p:guide pos="9888"/>
        <p:guide pos="862"/>
        <p:guide pos="11249"/>
        <p:guide pos="1955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1258" y="13420726"/>
            <a:ext cx="27541538" cy="9263063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133" y="24484013"/>
            <a:ext cx="22683788" cy="11039475"/>
          </a:xfrm>
        </p:spPr>
        <p:txBody>
          <a:bodyPr/>
          <a:lstStyle>
            <a:lvl1pPr marL="0" indent="0" algn="ctr">
              <a:buNone/>
              <a:defRPr/>
            </a:lvl1pPr>
            <a:lvl2pPr marL="685800" indent="0" algn="ctr">
              <a:buNone/>
              <a:defRPr/>
            </a:lvl2pPr>
            <a:lvl3pPr marL="1371600" indent="0" algn="ctr">
              <a:buNone/>
              <a:defRPr/>
            </a:lvl3pPr>
            <a:lvl4pPr marL="2057400" indent="0" algn="ctr">
              <a:buNone/>
              <a:defRPr/>
            </a:lvl4pPr>
            <a:lvl5pPr marL="2743200" indent="0" algn="ctr">
              <a:buNone/>
              <a:defRPr/>
            </a:lvl5pPr>
            <a:lvl6pPr marL="3429000" indent="0" algn="ctr">
              <a:buNone/>
              <a:defRPr/>
            </a:lvl6pPr>
            <a:lvl7pPr marL="4114800" indent="0" algn="ctr">
              <a:buNone/>
              <a:defRPr/>
            </a:lvl7pPr>
            <a:lvl8pPr marL="4800600" indent="0" algn="ctr">
              <a:buNone/>
              <a:defRPr/>
            </a:lvl8pPr>
            <a:lvl9pPr marL="54864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97428-ED6E-458B-8059-7E988B3285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0666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D9EAB-F71A-422F-8A91-9D0C450509A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2911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93413" y="1731170"/>
            <a:ext cx="7291388" cy="36864131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619251" y="1731170"/>
            <a:ext cx="21645563" cy="36864131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AF800-6B60-42A6-AFCC-6D8C8FABCB3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3392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5FA21-143B-4956-86E7-CDE868A0885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757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845" y="27762995"/>
            <a:ext cx="27543918" cy="8582025"/>
          </a:xfrm>
        </p:spPr>
        <p:txBody>
          <a:bodyPr anchor="t"/>
          <a:lstStyle>
            <a:lvl1pPr algn="l">
              <a:defRPr sz="6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845" y="18311812"/>
            <a:ext cx="27543918" cy="9451182"/>
          </a:xfrm>
        </p:spPr>
        <p:txBody>
          <a:bodyPr anchor="b"/>
          <a:lstStyle>
            <a:lvl1pPr marL="0" indent="0">
              <a:buNone/>
              <a:defRPr sz="3000"/>
            </a:lvl1pPr>
            <a:lvl2pPr marL="685800" indent="0">
              <a:buNone/>
              <a:defRPr sz="2700"/>
            </a:lvl2pPr>
            <a:lvl3pPr marL="1371600" indent="0">
              <a:buNone/>
              <a:defRPr sz="2400"/>
            </a:lvl3pPr>
            <a:lvl4pPr marL="2057400" indent="0">
              <a:buNone/>
              <a:defRPr sz="2100"/>
            </a:lvl4pPr>
            <a:lvl5pPr marL="2743200" indent="0">
              <a:buNone/>
              <a:defRPr sz="2100"/>
            </a:lvl5pPr>
            <a:lvl6pPr marL="3429000" indent="0">
              <a:buNone/>
              <a:defRPr sz="2100"/>
            </a:lvl6pPr>
            <a:lvl7pPr marL="4114800" indent="0">
              <a:buNone/>
              <a:defRPr sz="2100"/>
            </a:lvl7pPr>
            <a:lvl8pPr marL="4800600" indent="0">
              <a:buNone/>
              <a:defRPr sz="2100"/>
            </a:lvl8pPr>
            <a:lvl9pPr marL="5486400" indent="0">
              <a:buNone/>
              <a:defRPr sz="21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22C89-9900-4EF3-9B34-7CB9ACECD00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1579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619250" y="10082213"/>
            <a:ext cx="14468475" cy="28513088"/>
          </a:xfrm>
        </p:spPr>
        <p:txBody>
          <a:bodyPr/>
          <a:lstStyle>
            <a:lvl1pPr>
              <a:defRPr sz="4200"/>
            </a:lvl1pPr>
            <a:lvl2pPr>
              <a:defRPr sz="36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316325" y="10082213"/>
            <a:ext cx="14468475" cy="28513088"/>
          </a:xfrm>
        </p:spPr>
        <p:txBody>
          <a:bodyPr/>
          <a:lstStyle>
            <a:lvl1pPr>
              <a:defRPr sz="4200"/>
            </a:lvl1pPr>
            <a:lvl2pPr>
              <a:defRPr sz="36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9102F0-F008-4527-B60C-22DC4E04BD0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2766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19250" y="9670258"/>
            <a:ext cx="14318457" cy="4031456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19250" y="13701713"/>
            <a:ext cx="14318457" cy="24893588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1582" y="9670258"/>
            <a:ext cx="14323218" cy="4031456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1582" y="13701713"/>
            <a:ext cx="14323218" cy="24893588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144FD7-38E8-4E9D-A4E1-A1AE00BD48D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8219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38816-FBD8-4D7B-9A96-E52099265FD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2635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F333C-49B4-4D22-BB80-8276244D5C7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7895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250" y="1719263"/>
            <a:ext cx="10660857" cy="7322345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8250" y="1719263"/>
            <a:ext cx="18116550" cy="36876038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19250" y="9041607"/>
            <a:ext cx="10660857" cy="29553693"/>
          </a:xfrm>
        </p:spPr>
        <p:txBody>
          <a:bodyPr/>
          <a:lstStyle>
            <a:lvl1pPr marL="0" indent="0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400"/>
            </a:lvl4pPr>
            <a:lvl5pPr marL="2743200" indent="0">
              <a:buNone/>
              <a:defRPr sz="1400"/>
            </a:lvl5pPr>
            <a:lvl6pPr marL="3429000" indent="0">
              <a:buNone/>
              <a:defRPr sz="1400"/>
            </a:lvl6pPr>
            <a:lvl7pPr marL="4114800" indent="0">
              <a:buNone/>
              <a:defRPr sz="1400"/>
            </a:lvl7pPr>
            <a:lvl8pPr marL="4800600" indent="0">
              <a:buNone/>
              <a:defRPr sz="1400"/>
            </a:lvl8pPr>
            <a:lvl9pPr marL="54864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E6E55-0344-4907-8BC5-BD247823829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5181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0795" y="30244257"/>
            <a:ext cx="19442906" cy="3569493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0795" y="3860007"/>
            <a:ext cx="19442906" cy="25924668"/>
          </a:xfrm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0795" y="33813751"/>
            <a:ext cx="19442906" cy="5072063"/>
          </a:xfrm>
        </p:spPr>
        <p:txBody>
          <a:bodyPr/>
          <a:lstStyle>
            <a:lvl1pPr marL="0" indent="0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400"/>
            </a:lvl4pPr>
            <a:lvl5pPr marL="2743200" indent="0">
              <a:buNone/>
              <a:defRPr sz="1400"/>
            </a:lvl5pPr>
            <a:lvl6pPr marL="3429000" indent="0">
              <a:buNone/>
              <a:defRPr sz="1400"/>
            </a:lvl6pPr>
            <a:lvl7pPr marL="4114800" indent="0">
              <a:buNone/>
              <a:defRPr sz="1400"/>
            </a:lvl7pPr>
            <a:lvl8pPr marL="4800600" indent="0">
              <a:buNone/>
              <a:defRPr sz="1400"/>
            </a:lvl8pPr>
            <a:lvl9pPr marL="54864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46E32-53DE-4ACD-ABF9-65D9D10C7B6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2031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19250" y="1731963"/>
            <a:ext cx="29165550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9250" y="10082213"/>
            <a:ext cx="29165550" cy="2851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19250" y="39346188"/>
            <a:ext cx="756285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66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9346188"/>
            <a:ext cx="10263188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66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1950" y="39346188"/>
            <a:ext cx="756285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6600"/>
            </a:lvl1pPr>
          </a:lstStyle>
          <a:p>
            <a:pPr>
              <a:defRPr/>
            </a:pPr>
            <a:fld id="{52FCF2A1-A6CF-4F85-8F67-25DD7AE3573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19588" rtl="0" eaLnBrk="0" fontAlgn="base" hangingPunct="0">
        <a:spcBef>
          <a:spcPct val="0"/>
        </a:spcBef>
        <a:spcAft>
          <a:spcPct val="0"/>
        </a:spcAft>
        <a:defRPr sz="20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19588" rtl="0" eaLnBrk="0" fontAlgn="base" hangingPunct="0">
        <a:spcBef>
          <a:spcPct val="0"/>
        </a:spcBef>
        <a:spcAft>
          <a:spcPct val="0"/>
        </a:spcAft>
        <a:defRPr sz="20900">
          <a:solidFill>
            <a:schemeClr val="tx2"/>
          </a:solidFill>
          <a:latin typeface="Arial" charset="0"/>
        </a:defRPr>
      </a:lvl2pPr>
      <a:lvl3pPr algn="ctr" defTabSz="4319588" rtl="0" eaLnBrk="0" fontAlgn="base" hangingPunct="0">
        <a:spcBef>
          <a:spcPct val="0"/>
        </a:spcBef>
        <a:spcAft>
          <a:spcPct val="0"/>
        </a:spcAft>
        <a:defRPr sz="20900">
          <a:solidFill>
            <a:schemeClr val="tx2"/>
          </a:solidFill>
          <a:latin typeface="Arial" charset="0"/>
        </a:defRPr>
      </a:lvl3pPr>
      <a:lvl4pPr algn="ctr" defTabSz="4319588" rtl="0" eaLnBrk="0" fontAlgn="base" hangingPunct="0">
        <a:spcBef>
          <a:spcPct val="0"/>
        </a:spcBef>
        <a:spcAft>
          <a:spcPct val="0"/>
        </a:spcAft>
        <a:defRPr sz="20900">
          <a:solidFill>
            <a:schemeClr val="tx2"/>
          </a:solidFill>
          <a:latin typeface="Arial" charset="0"/>
        </a:defRPr>
      </a:lvl4pPr>
      <a:lvl5pPr algn="ctr" defTabSz="4319588" rtl="0" eaLnBrk="0" fontAlgn="base" hangingPunct="0">
        <a:spcBef>
          <a:spcPct val="0"/>
        </a:spcBef>
        <a:spcAft>
          <a:spcPct val="0"/>
        </a:spcAft>
        <a:defRPr sz="20900">
          <a:solidFill>
            <a:schemeClr val="tx2"/>
          </a:solidFill>
          <a:latin typeface="Arial" charset="0"/>
        </a:defRPr>
      </a:lvl5pPr>
      <a:lvl6pPr marL="685800" algn="ctr" defTabSz="4319588" rtl="0" fontAlgn="base">
        <a:spcBef>
          <a:spcPct val="0"/>
        </a:spcBef>
        <a:spcAft>
          <a:spcPct val="0"/>
        </a:spcAft>
        <a:defRPr sz="20900">
          <a:solidFill>
            <a:schemeClr val="tx2"/>
          </a:solidFill>
          <a:latin typeface="Arial" charset="0"/>
        </a:defRPr>
      </a:lvl6pPr>
      <a:lvl7pPr marL="1371600" algn="ctr" defTabSz="4319588" rtl="0" fontAlgn="base">
        <a:spcBef>
          <a:spcPct val="0"/>
        </a:spcBef>
        <a:spcAft>
          <a:spcPct val="0"/>
        </a:spcAft>
        <a:defRPr sz="20900">
          <a:solidFill>
            <a:schemeClr val="tx2"/>
          </a:solidFill>
          <a:latin typeface="Arial" charset="0"/>
        </a:defRPr>
      </a:lvl7pPr>
      <a:lvl8pPr marL="2057400" algn="ctr" defTabSz="4319588" rtl="0" fontAlgn="base">
        <a:spcBef>
          <a:spcPct val="0"/>
        </a:spcBef>
        <a:spcAft>
          <a:spcPct val="0"/>
        </a:spcAft>
        <a:defRPr sz="20900">
          <a:solidFill>
            <a:schemeClr val="tx2"/>
          </a:solidFill>
          <a:latin typeface="Arial" charset="0"/>
        </a:defRPr>
      </a:lvl8pPr>
      <a:lvl9pPr marL="2743200" algn="ctr" defTabSz="4319588" rtl="0" fontAlgn="base">
        <a:spcBef>
          <a:spcPct val="0"/>
        </a:spcBef>
        <a:spcAft>
          <a:spcPct val="0"/>
        </a:spcAft>
        <a:defRPr sz="20900">
          <a:solidFill>
            <a:schemeClr val="tx2"/>
          </a:solidFill>
          <a:latin typeface="Arial" charset="0"/>
        </a:defRPr>
      </a:lvl9pPr>
    </p:titleStyle>
    <p:bodyStyle>
      <a:lvl1pPr marL="1619250" indent="-1619250" algn="l" defTabSz="4319588" rtl="0" eaLnBrk="0" fontAlgn="base" hangingPunct="0">
        <a:spcBef>
          <a:spcPct val="20000"/>
        </a:spcBef>
        <a:spcAft>
          <a:spcPct val="0"/>
        </a:spcAft>
        <a:buChar char="•"/>
        <a:defRPr sz="15200">
          <a:solidFill>
            <a:schemeClr val="tx1"/>
          </a:solidFill>
          <a:latin typeface="+mn-lt"/>
          <a:ea typeface="+mn-ea"/>
          <a:cs typeface="+mn-cs"/>
        </a:defRPr>
      </a:lvl1pPr>
      <a:lvl2pPr marL="3509963" indent="-1349375" algn="l" defTabSz="4319588" rtl="0" eaLnBrk="0" fontAlgn="base" hangingPunct="0">
        <a:spcBef>
          <a:spcPct val="20000"/>
        </a:spcBef>
        <a:spcAft>
          <a:spcPct val="0"/>
        </a:spcAft>
        <a:buChar char="–"/>
        <a:defRPr sz="13200">
          <a:solidFill>
            <a:schemeClr val="tx1"/>
          </a:solidFill>
          <a:latin typeface="+mn-lt"/>
        </a:defRPr>
      </a:lvl2pPr>
      <a:lvl3pPr marL="5400675" indent="-1081088" algn="l" defTabSz="4319588" rtl="0" eaLnBrk="0" fontAlgn="base" hangingPunct="0">
        <a:spcBef>
          <a:spcPct val="20000"/>
        </a:spcBef>
        <a:spcAft>
          <a:spcPct val="0"/>
        </a:spcAft>
        <a:buChar char="•"/>
        <a:defRPr sz="11400">
          <a:solidFill>
            <a:schemeClr val="tx1"/>
          </a:solidFill>
          <a:latin typeface="+mn-lt"/>
        </a:defRPr>
      </a:lvl3pPr>
      <a:lvl4pPr marL="7559675" indent="-1077913" algn="l" defTabSz="4319588" rtl="0" eaLnBrk="0" fontAlgn="base" hangingPunct="0">
        <a:spcBef>
          <a:spcPct val="20000"/>
        </a:spcBef>
        <a:spcAft>
          <a:spcPct val="0"/>
        </a:spcAft>
        <a:buChar char="–"/>
        <a:defRPr sz="9500">
          <a:solidFill>
            <a:schemeClr val="tx1"/>
          </a:solidFill>
          <a:latin typeface="+mn-lt"/>
        </a:defRPr>
      </a:lvl4pPr>
      <a:lvl5pPr marL="9720263" indent="-1077913" algn="l" defTabSz="4319588" rtl="0" eaLnBrk="0" fontAlgn="base" hangingPunct="0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5pPr>
      <a:lvl6pPr marL="10406063" indent="-1078707" algn="l" defTabSz="4319588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6pPr>
      <a:lvl7pPr marL="11091863" indent="-1078707" algn="l" defTabSz="4319588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7pPr>
      <a:lvl8pPr marL="11777663" indent="-1078707" algn="l" defTabSz="4319588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8pPr>
      <a:lvl9pPr marL="12463463" indent="-1078707" algn="l" defTabSz="4319588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tângulo 32"/>
          <p:cNvSpPr>
            <a:spLocks noChangeArrowheads="1"/>
          </p:cNvSpPr>
          <p:nvPr/>
        </p:nvSpPr>
        <p:spPr bwMode="auto">
          <a:xfrm>
            <a:off x="0" y="4457580"/>
            <a:ext cx="32404050" cy="3005051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  <p:txBody>
          <a:bodyPr/>
          <a:lstStyle>
            <a:lvl1pPr defTabSz="2879725"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879725"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879725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879725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879725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28797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28797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28797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28797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 sz="5700"/>
          </a:p>
        </p:txBody>
      </p:sp>
      <p:sp>
        <p:nvSpPr>
          <p:cNvPr id="2052" name="Text Box 11"/>
          <p:cNvSpPr txBox="1">
            <a:spLocks noChangeArrowheads="1"/>
          </p:cNvSpPr>
          <p:nvPr/>
        </p:nvSpPr>
        <p:spPr bwMode="auto">
          <a:xfrm>
            <a:off x="0" y="42557029"/>
            <a:ext cx="32404050" cy="265784"/>
          </a:xfrm>
          <a:prstGeom prst="rect">
            <a:avLst/>
          </a:prstGeom>
          <a:solidFill>
            <a:srgbClr val="698AA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7160" tIns="68580" rIns="137160" bIns="68580">
            <a:spAutoFit/>
          </a:bodyPr>
          <a:lstStyle>
            <a:lvl1pPr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 sz="3600"/>
          </a:p>
        </p:txBody>
      </p:sp>
      <p:sp>
        <p:nvSpPr>
          <p:cNvPr id="2053" name="Retângulo 22"/>
          <p:cNvSpPr>
            <a:spLocks noChangeArrowheads="1"/>
          </p:cNvSpPr>
          <p:nvPr/>
        </p:nvSpPr>
        <p:spPr bwMode="auto">
          <a:xfrm>
            <a:off x="9591676" y="0"/>
            <a:ext cx="22812374" cy="3814638"/>
          </a:xfrm>
          <a:prstGeom prst="rect">
            <a:avLst/>
          </a:prstGeom>
          <a:solidFill>
            <a:schemeClr val="accent1">
              <a:lumMod val="25000"/>
            </a:schemeClr>
          </a:solidFill>
          <a:ln>
            <a:noFill/>
          </a:ln>
        </p:spPr>
        <p:txBody>
          <a:bodyPr/>
          <a:lstStyle>
            <a:lvl1pPr defTabSz="2879725"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879725"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879725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879725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879725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28797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28797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28797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28797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 sz="5700"/>
          </a:p>
        </p:txBody>
      </p:sp>
      <p:sp>
        <p:nvSpPr>
          <p:cNvPr id="2054" name="Text Box 9"/>
          <p:cNvSpPr txBox="1">
            <a:spLocks noChangeArrowheads="1"/>
          </p:cNvSpPr>
          <p:nvPr/>
        </p:nvSpPr>
        <p:spPr bwMode="auto">
          <a:xfrm>
            <a:off x="9401175" y="528490"/>
            <a:ext cx="23002875" cy="235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7160" tIns="68580" rIns="137160" bIns="68580">
            <a:spAutoFit/>
          </a:bodyPr>
          <a:lstStyle>
            <a:lvl1pPr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defTabSz="914400"/>
            <a:r>
              <a:rPr lang="pt-PT" sz="7200" dirty="0">
                <a:solidFill>
                  <a:schemeClr val="bg1"/>
                </a:solidFill>
                <a:latin typeface="Arial Black" panose="020B0A04020102020204" pitchFamily="34" charset="0"/>
              </a:rPr>
              <a:t>A </a:t>
            </a:r>
            <a:r>
              <a:rPr lang="pt-PT" sz="72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Psicanálise </a:t>
            </a:r>
            <a:r>
              <a:rPr lang="pt-PT" sz="7200" dirty="0">
                <a:solidFill>
                  <a:schemeClr val="bg1"/>
                </a:solidFill>
                <a:latin typeface="Arial Black" panose="020B0A04020102020204" pitchFamily="34" charset="0"/>
              </a:rPr>
              <a:t>no Serviço de Psicologia Aplicada da UFF-Volta Redonda</a:t>
            </a:r>
            <a:endParaRPr lang="pt-BR" sz="7200" b="1" dirty="0">
              <a:solidFill>
                <a:schemeClr val="bg1"/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1057169" y="4886208"/>
            <a:ext cx="28730449" cy="2908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7160" tIns="68580" rIns="137160" bIns="68580">
            <a:spAutoFit/>
          </a:bodyPr>
          <a:lstStyle>
            <a:lvl1pPr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Ana Caroline Justem; Antônio Barbosa Neto; Camila Rocha </a:t>
            </a:r>
            <a:r>
              <a:rPr lang="pt-BR" sz="2500" dirty="0" err="1">
                <a:latin typeface="Arial" panose="020B0604020202020204" pitchFamily="34" charset="0"/>
                <a:cs typeface="Arial" panose="020B0604020202020204" pitchFamily="34" charset="0"/>
              </a:rPr>
              <a:t>Canêdo</a:t>
            </a: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; Fabiana Valério; Hellen Salazar; Leticia Casarin de Lima</a:t>
            </a: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t-BR" sz="2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Thamires</a:t>
            </a:r>
            <a:r>
              <a:rPr lang="pt-BR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Andrade </a:t>
            </a: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e demais estagiários </a:t>
            </a:r>
            <a:endParaRPr lang="pt-BR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pt-BR" altLang="pt-BR" sz="2500" dirty="0" smtClean="0"/>
              <a:t>Discentes </a:t>
            </a:r>
            <a:r>
              <a:rPr lang="pt-BR" altLang="pt-BR" sz="2500" dirty="0" smtClean="0"/>
              <a:t>do curso de Psicologia da UFF de Volta Redonda; </a:t>
            </a:r>
            <a:r>
              <a:rPr lang="pt-BR" altLang="pt-BR" sz="2500" dirty="0" smtClean="0"/>
              <a:t>membros </a:t>
            </a:r>
            <a:r>
              <a:rPr lang="pt-BR" altLang="pt-BR" sz="2500" dirty="0" smtClean="0"/>
              <a:t>do Laboratório de Investigação das Psicopatologias Contemporâneas (LAPSICON) – UFF/VR</a:t>
            </a:r>
            <a:endParaRPr lang="pt-BR" altLang="pt-BR" sz="2500" u="sng" dirty="0" smtClean="0"/>
          </a:p>
          <a:p>
            <a:pPr eaLnBrk="1" hangingPunct="1"/>
            <a:r>
              <a:rPr lang="pt-BR" altLang="pt-BR" sz="2500" dirty="0" smtClean="0"/>
              <a:t> </a:t>
            </a:r>
            <a:endParaRPr lang="pt-BR" altLang="pt-BR" sz="2500" dirty="0"/>
          </a:p>
          <a:p>
            <a:pPr eaLnBrk="1" hangingPunct="1"/>
            <a:r>
              <a:rPr lang="pt-BR" altLang="pt-BR" sz="2500" dirty="0" smtClean="0"/>
              <a:t>Claudia Henschel de Lima</a:t>
            </a:r>
            <a:endParaRPr lang="pt-BR" altLang="pt-BR" sz="2500" dirty="0"/>
          </a:p>
          <a:p>
            <a:pPr eaLnBrk="1" hangingPunct="1"/>
            <a:r>
              <a:rPr lang="pt-PT" sz="2500" dirty="0" smtClean="0"/>
              <a:t>Docente do Curso de Psicologia na UFF; coordenadora do Laboratório de Investigações da Psicopatologias Contemporâneas (LAPSICON) – UFF/VR.</a:t>
            </a:r>
            <a:endParaRPr lang="pt-BR" altLang="pt-BR" sz="2500" u="sng" dirty="0" smtClean="0"/>
          </a:p>
          <a:p>
            <a:pPr eaLnBrk="1" hangingPunct="1"/>
            <a:endParaRPr lang="pt-BR" altLang="pt-BR" sz="2500" dirty="0"/>
          </a:p>
          <a:p>
            <a:pPr eaLnBrk="1" hangingPunct="1"/>
            <a:endParaRPr lang="pt-BR" altLang="pt-BR" sz="2700" dirty="0"/>
          </a:p>
        </p:txBody>
      </p:sp>
      <p:sp useBgFill="1"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1176277" y="8127603"/>
            <a:ext cx="15287733" cy="23295608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square" lIns="137160" tIns="68580" rIns="137160" bIns="68580">
            <a:spAutoFit/>
          </a:bodyPr>
          <a:lstStyle/>
          <a:p>
            <a:pPr defTabSz="4319588">
              <a:lnSpc>
                <a:spcPct val="120000"/>
              </a:lnSpc>
              <a:defRPr/>
            </a:pPr>
            <a:r>
              <a:rPr lang="pt-BR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Introdução</a:t>
            </a:r>
          </a:p>
          <a:p>
            <a:pPr indent="602647" algn="just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Em 1918, Freud afirma a relevância da psicanálise no tratamento dos sintomas que afetavam a população alemã no contexto da guerra. Seu diagnóstico era preciso: o sofrimento psíquico oriundo da guerra era tão epidêmico quanto a tuberculose. É a partir desta perspectiva que foi elaborada em 2014.2, a linha de estágio de Psicanálise e Saúde Mental para ofertar estágio curricular supervisionado aos estudantes de graduação em psicologia da UFF- Volta Redonda. Dessa forma, entendemos o Serviço Psicologia Aplicada (SPA) segundo a perspectiva de uma clínica-escola indissociável dos eixos ensino-pesquisa-extensão. A linha está articulada:</a:t>
            </a:r>
          </a:p>
          <a:p>
            <a:pPr indent="602647" algn="just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indent="-1143000" algn="just">
              <a:buAutoNum type="arabicPeriod"/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A dois projetos de extensão, cadastrados no SIGPROJ/MEC:  1) </a:t>
            </a:r>
            <a:r>
              <a:rPr lang="pt-BR" sz="4000" i="1" dirty="0">
                <a:latin typeface="Arial" panose="020B0604020202020204" pitchFamily="34" charset="0"/>
                <a:cs typeface="Arial" panose="020B0604020202020204" pitchFamily="34" charset="0"/>
              </a:rPr>
              <a:t>Processo de formação dos Profissionais da Rede de Saúde mental em Volta Redonda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(iniciado em 2011, antes da consolidação do estágio no SPA /UFF e com duração de três anos); 2) </a:t>
            </a:r>
            <a:r>
              <a:rPr lang="pt-BR" sz="4000" i="1" dirty="0">
                <a:latin typeface="Arial" panose="020B0604020202020204" pitchFamily="34" charset="0"/>
                <a:cs typeface="Arial" panose="020B0604020202020204" pitchFamily="34" charset="0"/>
              </a:rPr>
              <a:t>Laboratório de Investigação das Psicopatologias Contemporâneas. </a:t>
            </a:r>
          </a:p>
          <a:p>
            <a:pPr algn="just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2. Aos projetos de pesquisa desenvolvidos pelos estudantes a partir da concorrência aos Editais PROPPI/CNPq/UFF e FAPERJ.</a:t>
            </a:r>
          </a:p>
          <a:p>
            <a:pPr algn="just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3. Às disciplinas da área de psicanálise do curso de graduação em psicologia.</a:t>
            </a:r>
          </a:p>
          <a:p>
            <a:pPr algn="just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A linha de estágio oferece atendimento psicanalítico à comunidade mais ampla de Volta Redonda e adjacências, articulado ao Sistema Único de Saúde (SUS), bem como a estudantes dos cursos de Engenharia, Direito, Administração, Física, Química, Matemática, Ciências Contábeis, Administração Pública (excetuando o curso de Psicologia), ofertados pela UFF. A população atendida pela linha de estágio não se restringe à uma faixa etária, cobrindo desde a infância até  a terceira idade. Além da oferta de atendimento psicanalítico à comunidade, a linha de estágio oferece tutoria aos estagiários, cursos, ateliês clínicos, estudos de caso, palestras interdisciplinares – ministrados durante a  semana acadêmica e ao longo do semestre curricular. E produz material  de apoio pedagógico ao estagiário ingressante. </a:t>
            </a:r>
            <a:endParaRPr lang="pt-BR" sz="4400" dirty="0"/>
          </a:p>
        </p:txBody>
      </p:sp>
      <p:sp>
        <p:nvSpPr>
          <p:cNvPr id="2058" name="Text Box 27"/>
          <p:cNvSpPr txBox="1">
            <a:spLocks noChangeArrowheads="1"/>
          </p:cNvSpPr>
          <p:nvPr/>
        </p:nvSpPr>
        <p:spPr bwMode="auto">
          <a:xfrm>
            <a:off x="0" y="42822812"/>
            <a:ext cx="32404050" cy="38258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lIns="137160" tIns="68580" rIns="137160" bIns="68580"/>
          <a:lstStyle>
            <a:lvl1pPr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 sz="5400"/>
          </a:p>
        </p:txBody>
      </p:sp>
      <p:sp>
        <p:nvSpPr>
          <p:cNvPr id="2060" name="Text Box 11"/>
          <p:cNvSpPr txBox="1">
            <a:spLocks noChangeArrowheads="1"/>
          </p:cNvSpPr>
          <p:nvPr/>
        </p:nvSpPr>
        <p:spPr bwMode="auto">
          <a:xfrm>
            <a:off x="0" y="3814638"/>
            <a:ext cx="32404050" cy="69249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xtLst/>
        </p:spPr>
        <p:txBody>
          <a:bodyPr wrap="square" lIns="137160" tIns="68580" rIns="137160" bIns="68580">
            <a:spAutoFit/>
          </a:bodyPr>
          <a:lstStyle>
            <a:lvl1pPr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19588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 sz="3600"/>
          </a:p>
        </p:txBody>
      </p:sp>
      <p:pic>
        <p:nvPicPr>
          <p:cNvPr id="1026" name="Picture 2" descr="Resultado de imagem para uf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607" y="1028556"/>
            <a:ext cx="7556384" cy="1877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1128607" y="31855116"/>
            <a:ext cx="15216294" cy="4865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Objetivos</a:t>
            </a:r>
            <a:endParaRPr lang="pt-BR" sz="4000" dirty="0" smtClean="0"/>
          </a:p>
          <a:p>
            <a:pPr algn="just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Ofertar formação profissional especializada ao estudante de graduação do curso de psicologia, aprofundamento da formação pelo incentivo à pesquisa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intra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e interdisciplinar,  e atendimento gratuito à população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smtClean="0"/>
              <a:t/>
            </a:r>
            <a:br>
              <a:rPr lang="pt-BR" sz="4000" dirty="0" smtClean="0"/>
            </a:br>
            <a:endParaRPr kumimoji="0" lang="pt-B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17103155" y="8151933"/>
            <a:ext cx="14859105" cy="5666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Resultados</a:t>
            </a:r>
          </a:p>
          <a:p>
            <a:pPr algn="just"/>
            <a:r>
              <a:rPr lang="pt-BR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FLUXO DE ESTAGIÁRIOS E PACIENTES EM 2018:</a:t>
            </a:r>
          </a:p>
          <a:p>
            <a:pPr algn="just"/>
            <a:endParaRPr lang="pt-BR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Estagiários em atuação: 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23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alunos e  04 no projeto de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extensão</a:t>
            </a:r>
          </a:p>
          <a:p>
            <a:pPr algn="just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Pacientes em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atendimento: 83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  pacientes e 10 pacientes no projeto de extensão</a:t>
            </a:r>
          </a:p>
          <a:p>
            <a:pPr algn="just">
              <a:lnSpc>
                <a:spcPct val="130000"/>
              </a:lnSpc>
            </a:pPr>
            <a:endParaRPr lang="pt-BR" sz="4000" dirty="0" smtClean="0"/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1176277" y="35950097"/>
            <a:ext cx="15216294" cy="5253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Métodos</a:t>
            </a:r>
          </a:p>
          <a:p>
            <a:pPr algn="just">
              <a:lnSpc>
                <a:spcPct val="130000"/>
              </a:lnSpc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Utilização do método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clínico com referencial psicanalítico, com aplicação de entrevistas clínicas, supervisão de estágio e estudo teórico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30000"/>
              </a:lnSpc>
            </a:pPr>
            <a:r>
              <a:rPr lang="pt-BR" sz="4000" dirty="0" smtClean="0"/>
              <a:t/>
            </a:r>
            <a:br>
              <a:rPr lang="pt-BR" sz="4000" dirty="0" smtClean="0"/>
            </a:br>
            <a:endParaRPr kumimoji="0" lang="pt-B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17103155" y="37523909"/>
            <a:ext cx="14859105" cy="4250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Conclusão</a:t>
            </a:r>
            <a:endParaRPr lang="pt-BR" sz="5400" dirty="0" smtClean="0"/>
          </a:p>
          <a:p>
            <a:pPr algn="just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O funcionamento da linha de estágio segue o eixo ensino-pesquisa-extensão, incentivando a produção de conhecimento científico sem se furtar à utilidade pública que todo conhecimento produzido na Universidade tem a responsabilidade de devolver à sociedade. </a:t>
            </a:r>
          </a:p>
        </p:txBody>
      </p:sp>
      <p:pic>
        <p:nvPicPr>
          <p:cNvPr id="23" name="Imagem 22"/>
          <p:cNvPicPr>
            <a:picLocks noChangeAspect="1"/>
          </p:cNvPicPr>
          <p:nvPr/>
        </p:nvPicPr>
        <p:blipFill rotWithShape="1">
          <a:blip r:embed="rId3"/>
          <a:srcRect t="16014"/>
          <a:stretch/>
        </p:blipFill>
        <p:spPr>
          <a:xfrm>
            <a:off x="16924560" y="15640953"/>
            <a:ext cx="14859105" cy="8244930"/>
          </a:xfrm>
          <a:prstGeom prst="rect">
            <a:avLst/>
          </a:prstGeom>
        </p:spPr>
      </p:pic>
      <p:pic>
        <p:nvPicPr>
          <p:cNvPr id="24" name="Imagem 23"/>
          <p:cNvPicPr>
            <a:picLocks noChangeAspect="1"/>
          </p:cNvPicPr>
          <p:nvPr/>
        </p:nvPicPr>
        <p:blipFill rotWithShape="1">
          <a:blip r:embed="rId4"/>
          <a:srcRect r="31875"/>
          <a:stretch/>
        </p:blipFill>
        <p:spPr>
          <a:xfrm>
            <a:off x="17671019" y="27060039"/>
            <a:ext cx="13723375" cy="10034399"/>
          </a:xfrm>
          <a:prstGeom prst="rect">
            <a:avLst/>
          </a:prstGeom>
        </p:spPr>
      </p:pic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16924560" y="24516720"/>
            <a:ext cx="15037700" cy="2252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sz="3600" b="1" dirty="0" smtClean="0"/>
              <a:t>Relação </a:t>
            </a:r>
            <a:r>
              <a:rPr lang="pt-BR" sz="3600" b="1" dirty="0"/>
              <a:t>de estudantes da UFF (Campus de Volta Redonda), por curso, atendidos pelos estagiários de Psicanálise e Saúde </a:t>
            </a:r>
            <a:r>
              <a:rPr lang="pt-BR" sz="3600" b="1" dirty="0" smtClean="0"/>
              <a:t>Mental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t-BR" sz="3600" dirty="0" smtClean="0"/>
              <a:t/>
            </a:r>
            <a:br>
              <a:rPr lang="pt-BR" sz="3600" dirty="0" smtClean="0"/>
            </a:br>
            <a:endParaRPr kumimoji="0" lang="pt-B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17103155" y="13869762"/>
            <a:ext cx="14859106" cy="2973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sz="3600" b="1" dirty="0" smtClean="0"/>
              <a:t>Pacientes separados por sexo e faixa etária - Linha de estágio “Psicanálise e Saúde Mental”)</a:t>
            </a:r>
          </a:p>
          <a:p>
            <a:pPr algn="just">
              <a:lnSpc>
                <a:spcPct val="130000"/>
              </a:lnSpc>
            </a:pPr>
            <a:r>
              <a:rPr lang="pt-BR" sz="3600" dirty="0" smtClean="0"/>
              <a:t/>
            </a:r>
            <a:br>
              <a:rPr lang="pt-BR" sz="3600" dirty="0" smtClean="0"/>
            </a:br>
            <a:endParaRPr kumimoji="0" lang="pt-B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04071" y="3814637"/>
            <a:ext cx="6999979" cy="38870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797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5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797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5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565</Words>
  <Application>Microsoft Office PowerPoint</Application>
  <PresentationFormat>Personalizar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Times New Roman</vt:lpstr>
      <vt:lpstr>Design padrão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Salazar</dc:creator>
  <cp:lastModifiedBy>Salazar</cp:lastModifiedBy>
  <cp:revision>5</cp:revision>
  <dcterms:modified xsi:type="dcterms:W3CDTF">2018-10-11T20:06:29Z</dcterms:modified>
</cp:coreProperties>
</file>